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17"/>
  </p:notesMasterIdLst>
  <p:handoutMasterIdLst>
    <p:handoutMasterId r:id="rId18"/>
  </p:handoutMasterIdLst>
  <p:sldIdLst>
    <p:sldId id="256" r:id="rId2"/>
    <p:sldId id="264" r:id="rId3"/>
    <p:sldId id="282" r:id="rId4"/>
    <p:sldId id="281" r:id="rId5"/>
    <p:sldId id="265" r:id="rId6"/>
    <p:sldId id="277" r:id="rId7"/>
    <p:sldId id="278" r:id="rId8"/>
    <p:sldId id="271" r:id="rId9"/>
    <p:sldId id="270" r:id="rId10"/>
    <p:sldId id="283" r:id="rId11"/>
    <p:sldId id="273" r:id="rId12"/>
    <p:sldId id="284" r:id="rId13"/>
    <p:sldId id="285" r:id="rId14"/>
    <p:sldId id="280" r:id="rId15"/>
    <p:sldId id="27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tian Carmona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637F"/>
    <a:srgbClr val="E09E19"/>
    <a:srgbClr val="9DAD33"/>
    <a:srgbClr val="6C3302"/>
    <a:srgbClr val="584F29"/>
    <a:srgbClr val="ED4E33"/>
    <a:srgbClr val="003262"/>
    <a:srgbClr val="53626F"/>
    <a:srgbClr val="00B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4" autoAdjust="0"/>
    <p:restoredTop sz="94687" autoAdjust="0"/>
  </p:normalViewPr>
  <p:slideViewPr>
    <p:cSldViewPr snapToGrid="0" snapToObjects="1">
      <p:cViewPr varScale="1">
        <p:scale>
          <a:sx n="81" d="100"/>
          <a:sy n="81" d="100"/>
        </p:scale>
        <p:origin x="-688" y="-80"/>
      </p:cViewPr>
      <p:guideLst>
        <p:guide orient="horz" pos="360"/>
        <p:guide pos="57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commentAuthors" Target="commentAuthors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smtClean="0"/>
              <a:t>3/19/14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61A396-5F67-764F-9A9A-305152EBE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85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smtClean="0"/>
              <a:t>3/19/14</a:t>
            </a:r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7DBC5-2A13-CA47-B9EE-6017A92B6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6860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10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40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73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24333"/>
            <a:ext cx="6813884" cy="163946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5000">
                <a:solidFill>
                  <a:srgbClr val="E09E19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575258"/>
            <a:ext cx="6400800" cy="111359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rgbClr val="2D63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39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50032"/>
            <a:ext cx="7766050" cy="115035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600" y="2518947"/>
            <a:ext cx="7740650" cy="206466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57200" y="316782"/>
            <a:ext cx="3495675" cy="4880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E09E19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CLICK TO EDIT MASTER  |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797031" y="312434"/>
            <a:ext cx="2238375" cy="49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2D637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4281623" y="6326236"/>
            <a:ext cx="703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CACBFA4-9F9F-3F42-9348-CEF387879029}" type="slidenum">
              <a:rPr lang="en-US" sz="1200" smtClean="0">
                <a:solidFill>
                  <a:srgbClr val="FFFFFF"/>
                </a:solidFill>
                <a:latin typeface="Lucida Grande"/>
                <a:cs typeface="Lucida Grande"/>
              </a:rPr>
              <a:t>‹#›</a:t>
            </a:fld>
            <a:endParaRPr lang="en-US" sz="1200" dirty="0">
              <a:solidFill>
                <a:srgbClr val="FFFFFF"/>
              </a:solidFill>
              <a:latin typeface="Lucida Grande"/>
              <a:cs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3581303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68325" y="2017295"/>
            <a:ext cx="7772400" cy="1996573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200" b="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8325" y="1019341"/>
            <a:ext cx="7772400" cy="89568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200">
                <a:solidFill>
                  <a:srgbClr val="2D637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57200" y="316782"/>
            <a:ext cx="3495675" cy="4880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E09E19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CLICK TO EDIT MASTER  |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797031" y="312434"/>
            <a:ext cx="2238375" cy="49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2D637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281623" y="6326236"/>
            <a:ext cx="703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CACBFA4-9F9F-3F42-9348-CEF387879029}" type="slidenum">
              <a:rPr lang="en-US" sz="1200" smtClean="0">
                <a:solidFill>
                  <a:srgbClr val="FFFFFF"/>
                </a:solidFill>
                <a:latin typeface="Lucida Grande"/>
                <a:cs typeface="Lucida Grande"/>
              </a:rPr>
              <a:t>‹#›</a:t>
            </a:fld>
            <a:endParaRPr lang="en-US" sz="1200" dirty="0">
              <a:solidFill>
                <a:srgbClr val="FFFFFF"/>
              </a:solidFill>
              <a:latin typeface="Lucida Grande"/>
              <a:cs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1687536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2051"/>
            <a:ext cx="7464425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200"/>
            </a:lvl1pPr>
          </a:lstStyle>
          <a:p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097755"/>
            <a:ext cx="3717925" cy="2823496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0"/>
          </p:nvPr>
        </p:nvSpPr>
        <p:spPr>
          <a:xfrm>
            <a:off x="4175125" y="2097754"/>
            <a:ext cx="3746500" cy="2823497"/>
          </a:xfrm>
          <a:prstGeom prst="rect">
            <a:avLst/>
          </a:prstGeom>
        </p:spPr>
        <p:txBody>
          <a:bodyPr/>
          <a:lstStyle>
            <a:lvl1pPr>
              <a:defRPr sz="2200">
                <a:solidFill>
                  <a:srgbClr val="2D637F"/>
                </a:solidFill>
              </a:defRPr>
            </a:lvl1pPr>
            <a:lvl2pPr>
              <a:defRPr sz="2000">
                <a:solidFill>
                  <a:srgbClr val="2D637F"/>
                </a:solidFill>
              </a:defRPr>
            </a:lvl2pPr>
            <a:lvl3pPr>
              <a:defRPr sz="1800">
                <a:solidFill>
                  <a:srgbClr val="2D637F"/>
                </a:solidFill>
              </a:defRPr>
            </a:lvl3pPr>
            <a:lvl4pPr>
              <a:defRPr sz="1600">
                <a:solidFill>
                  <a:srgbClr val="2D637F"/>
                </a:solidFill>
              </a:defRPr>
            </a:lvl4pPr>
            <a:lvl5pPr>
              <a:defRPr sz="1400">
                <a:solidFill>
                  <a:srgbClr val="2D637F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57200" y="316782"/>
            <a:ext cx="3495675" cy="4880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E09E19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CLICK TO EDIT MASTER  |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797031" y="312434"/>
            <a:ext cx="2238375" cy="49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2D637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281623" y="6326236"/>
            <a:ext cx="703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CACBFA4-9F9F-3F42-9348-CEF387879029}" type="slidenum">
              <a:rPr lang="en-US" sz="1200" smtClean="0">
                <a:solidFill>
                  <a:srgbClr val="FFFFFF"/>
                </a:solidFill>
                <a:latin typeface="Lucida Grande"/>
                <a:cs typeface="Lucida Grande"/>
              </a:rPr>
              <a:t>‹#›</a:t>
            </a:fld>
            <a:endParaRPr lang="en-US" sz="1200" dirty="0">
              <a:solidFill>
                <a:srgbClr val="FFFFFF"/>
              </a:solidFill>
              <a:latin typeface="Lucida Grande"/>
              <a:cs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1133138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729789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000" y="358775"/>
            <a:ext cx="5486400" cy="33710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4296527"/>
            <a:ext cx="5486400" cy="47729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4281623" y="6326236"/>
            <a:ext cx="703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CACBFA4-9F9F-3F42-9348-CEF387879029}" type="slidenum">
              <a:rPr lang="en-US" sz="1200" smtClean="0">
                <a:solidFill>
                  <a:srgbClr val="FFFFFF"/>
                </a:solidFill>
                <a:latin typeface="Lucida Grande"/>
                <a:cs typeface="Lucida Grande"/>
              </a:rPr>
              <a:t>‹#›</a:t>
            </a:fld>
            <a:endParaRPr lang="en-US" sz="1200" dirty="0">
              <a:solidFill>
                <a:srgbClr val="FFFFFF"/>
              </a:solidFill>
              <a:latin typeface="Lucida Grande"/>
              <a:cs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362645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41995"/>
            <a:ext cx="3008313" cy="4049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575050" y="1041995"/>
            <a:ext cx="4537075" cy="3657005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1531651"/>
            <a:ext cx="3008313" cy="31673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57200" y="316782"/>
            <a:ext cx="3495675" cy="4880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E09E19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CLICK TO EDIT MASTER  |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797031" y="312434"/>
            <a:ext cx="2238375" cy="49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2D637F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281623" y="6326236"/>
            <a:ext cx="703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CACBFA4-9F9F-3F42-9348-CEF387879029}" type="slidenum">
              <a:rPr lang="en-US" sz="1200" smtClean="0">
                <a:solidFill>
                  <a:srgbClr val="FFFFFF"/>
                </a:solidFill>
                <a:latin typeface="Lucida Grande"/>
                <a:cs typeface="Lucida Grande"/>
              </a:rPr>
              <a:t>‹#›</a:t>
            </a:fld>
            <a:endParaRPr lang="en-US" sz="1200" dirty="0">
              <a:solidFill>
                <a:srgbClr val="FFFFFF"/>
              </a:solidFill>
              <a:latin typeface="Lucida Grande"/>
              <a:cs typeface="Lucida Grande"/>
            </a:endParaRPr>
          </a:p>
        </p:txBody>
      </p:sp>
    </p:spTree>
    <p:extLst>
      <p:ext uri="{BB962C8B-B14F-4D97-AF65-F5344CB8AC3E}">
        <p14:creationId xmlns:p14="http://schemas.microsoft.com/office/powerpoint/2010/main" val="2333699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27584" y="188640"/>
            <a:ext cx="7916366" cy="648072"/>
          </a:xfrm>
        </p:spPr>
        <p:txBody>
          <a:bodyPr/>
          <a:lstStyle>
            <a:lvl1pPr algn="r">
              <a:defRPr sz="2000" b="1" i="0">
                <a:solidFill>
                  <a:schemeClr val="accent1"/>
                </a:solidFill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MX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23528" y="980728"/>
            <a:ext cx="8420422" cy="5472608"/>
          </a:xfrm>
        </p:spPr>
        <p:txBody>
          <a:bodyPr/>
          <a:lstStyle>
            <a:lvl1pPr algn="just">
              <a:spcBef>
                <a:spcPts val="0"/>
              </a:spcBef>
              <a:defRPr sz="1500"/>
            </a:lvl1pPr>
            <a:lvl2pPr algn="just">
              <a:spcBef>
                <a:spcPts val="0"/>
              </a:spcBef>
              <a:defRPr sz="1400"/>
            </a:lvl2pPr>
            <a:lvl3pPr algn="just">
              <a:spcBef>
                <a:spcPts val="0"/>
              </a:spcBef>
              <a:defRPr sz="1200"/>
            </a:lvl3pPr>
            <a:lvl4pPr algn="just">
              <a:spcBef>
                <a:spcPts val="0"/>
              </a:spcBef>
              <a:defRPr sz="1100"/>
            </a:lvl4pPr>
            <a:lvl5pPr algn="just">
              <a:spcBef>
                <a:spcPts val="0"/>
              </a:spcBef>
              <a:defRPr sz="1100"/>
            </a:lvl5pPr>
          </a:lstStyle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MX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971550" y="6525343"/>
            <a:ext cx="1905000" cy="197719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379788" y="6525344"/>
            <a:ext cx="2895600" cy="18025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7131496" y="6525344"/>
            <a:ext cx="1905000" cy="18025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FED0A56B-8A68-450E-A6EB-80F5A3BFCFE2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2263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emf"/><Relationship Id="rId10" Type="http://schemas.openxmlformats.org/officeDocument/2006/relationships/image" Target="../media/image2.emf"/><Relationship Id="rId11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267368" y="530726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457200" y="5259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Project Title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8079"/>
            <a:ext cx="8229600" cy="2526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6274508" y="0"/>
            <a:ext cx="2869492" cy="237957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0" y="5598553"/>
            <a:ext cx="9170736" cy="133007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369048" y="6019295"/>
            <a:ext cx="1745673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568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81" r:id="rId5"/>
    <p:sldLayoutId id="2147483649" r:id="rId6"/>
    <p:sldLayoutId id="2147483682" r:id="rId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5000" kern="1200">
          <a:solidFill>
            <a:srgbClr val="E09E19"/>
          </a:solidFill>
          <a:latin typeface="Georgia"/>
          <a:ea typeface="+mj-ea"/>
          <a:cs typeface="Georg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rgbClr val="2D637F"/>
          </a:solidFill>
          <a:latin typeface="Lucida Grande"/>
          <a:ea typeface="+mn-ea"/>
          <a:cs typeface="Lucida Grand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2D637F"/>
          </a:solidFill>
          <a:latin typeface="Lucida Grande"/>
          <a:ea typeface="+mn-ea"/>
          <a:cs typeface="Lucida Grand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2D637F"/>
          </a:solidFill>
          <a:latin typeface="Lucida Grande"/>
          <a:ea typeface="+mn-ea"/>
          <a:cs typeface="Lucida Grand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rgbClr val="2D637F"/>
          </a:solidFill>
          <a:latin typeface="Lucida Grande"/>
          <a:ea typeface="+mn-ea"/>
          <a:cs typeface="Lucida Grande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rgbClr val="2D637F"/>
          </a:solidFill>
          <a:latin typeface="Lucida Grande"/>
          <a:ea typeface="+mn-ea"/>
          <a:cs typeface="Lucida Grand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1.xlsx"/><Relationship Id="rId4" Type="http://schemas.openxmlformats.org/officeDocument/2006/relationships/image" Target="../media/image16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reasury.gov/resource-center" TargetMode="External"/><Relationship Id="rId4" Type="http://schemas.openxmlformats.org/officeDocument/2006/relationships/hyperlink" Target="http://www.federalreserve.gov/datadownload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19319"/>
            <a:ext cx="6813884" cy="1448130"/>
          </a:xfrm>
        </p:spPr>
        <p:txBody>
          <a:bodyPr/>
          <a:lstStyle/>
          <a:p>
            <a:r>
              <a:rPr lang="en-US" sz="3200" dirty="0"/>
              <a:t>Risk measurement for portfolios in Fixed-income and Currency </a:t>
            </a:r>
            <a:r>
              <a:rPr lang="en-US" sz="3200" dirty="0" smtClean="0"/>
              <a:t>markets 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262431"/>
            <a:ext cx="6400800" cy="1113590"/>
          </a:xfrm>
        </p:spPr>
        <p:txBody>
          <a:bodyPr/>
          <a:lstStyle/>
          <a:p>
            <a:r>
              <a:rPr lang="en-US" b="1" dirty="0" smtClean="0"/>
              <a:t>Christian Carmona</a:t>
            </a:r>
            <a:endParaRPr lang="en-US" b="1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79450" y="3380192"/>
            <a:ext cx="6400800" cy="11135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rgbClr val="2D637F"/>
                </a:solidFill>
                <a:latin typeface="Lucida Grande"/>
                <a:ea typeface="+mn-ea"/>
                <a:cs typeface="Lucida Grande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Lucida Grande"/>
                <a:ea typeface="+mn-ea"/>
                <a:cs typeface="Lucida Grande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Lucida Grande"/>
                <a:ea typeface="+mn-ea"/>
                <a:cs typeface="Lucida Grande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Lucida Grande"/>
                <a:ea typeface="+mn-ea"/>
                <a:cs typeface="Lucida Grande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Lucida Grande"/>
                <a:ea typeface="+mn-ea"/>
                <a:cs typeface="Lucida Grande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STAT 222 Midterm Presentation</a:t>
            </a:r>
          </a:p>
          <a:p>
            <a:r>
              <a:rPr lang="en-US" sz="1800" dirty="0" smtClean="0"/>
              <a:t>March 19, 2014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76399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ytm_to_zero.pdf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3" t="5767" r="7753" b="4237"/>
          <a:stretch/>
        </p:blipFill>
        <p:spPr>
          <a:xfrm>
            <a:off x="1991058" y="1662070"/>
            <a:ext cx="5330411" cy="410978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81551"/>
            <a:ext cx="7464425" cy="943239"/>
          </a:xfrm>
        </p:spPr>
        <p:txBody>
          <a:bodyPr>
            <a:noAutofit/>
          </a:bodyPr>
          <a:lstStyle/>
          <a:p>
            <a:r>
              <a:rPr lang="en-US" sz="2800" dirty="0" smtClean="0"/>
              <a:t>YTM to zero-coupon yields</a:t>
            </a:r>
            <a:br>
              <a:rPr lang="en-US" sz="2800" dirty="0" smtClean="0"/>
            </a:br>
            <a:r>
              <a:rPr lang="en-US" sz="2800" dirty="0" smtClean="0"/>
              <a:t>(Bootstrap method)</a:t>
            </a:r>
            <a:endParaRPr lang="en-US" sz="2800" dirty="0"/>
          </a:p>
        </p:txBody>
      </p:sp>
      <p:sp>
        <p:nvSpPr>
          <p:cNvPr id="5" name="Content Placeholder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Implementation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Historical Data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156190" y="5659581"/>
            <a:ext cx="169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Maturity (years)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34680" y="3313632"/>
            <a:ext cx="63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924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81551"/>
            <a:ext cx="7464425" cy="551949"/>
          </a:xfrm>
        </p:spPr>
        <p:txBody>
          <a:bodyPr>
            <a:noAutofit/>
          </a:bodyPr>
          <a:lstStyle/>
          <a:p>
            <a:r>
              <a:rPr lang="en-US" sz="3200" dirty="0" smtClean="0"/>
              <a:t>Correlation estimation</a:t>
            </a:r>
            <a:endParaRPr lang="en-US" sz="3200" dirty="0"/>
          </a:p>
        </p:txBody>
      </p:sp>
      <p:sp>
        <p:nvSpPr>
          <p:cNvPr id="5" name="Content Placeholder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Covariance</a:t>
            </a:r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9975096"/>
              </p:ext>
            </p:extLst>
          </p:nvPr>
        </p:nvGraphicFramePr>
        <p:xfrm>
          <a:off x="278108" y="1392135"/>
          <a:ext cx="8588227" cy="4043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Worksheet" r:id="rId3" imgW="9334500" imgH="4394200" progId="Excel.Sheet.12">
                  <p:embed/>
                </p:oleObj>
              </mc:Choice>
              <mc:Fallback>
                <p:oleObj name="Worksheet" r:id="rId3" imgW="9334500" imgH="4394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108" y="1392135"/>
                        <a:ext cx="8588227" cy="4043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7286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Algorithm Flow Diagram</a:t>
            </a:r>
            <a:endParaRPr lang="en-US" dirty="0"/>
          </a:p>
        </p:txBody>
      </p:sp>
      <p:sp>
        <p:nvSpPr>
          <p:cNvPr id="11" name="4 Rectángulo redondeado"/>
          <p:cNvSpPr/>
          <p:nvPr/>
        </p:nvSpPr>
        <p:spPr bwMode="auto">
          <a:xfrm>
            <a:off x="1442765" y="1742207"/>
            <a:ext cx="1584176" cy="442910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MX" sz="140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Identification</a:t>
            </a:r>
            <a:r>
              <a:rPr kumimoji="0" lang="es-MX" sz="140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</a:rPr>
              <a:t> of risk factors</a:t>
            </a:r>
            <a:endParaRPr kumimoji="0" lang="es-MX" sz="140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2" name="5 Rectángulo redondeado"/>
          <p:cNvSpPr/>
          <p:nvPr/>
        </p:nvSpPr>
        <p:spPr bwMode="auto">
          <a:xfrm>
            <a:off x="1298749" y="2462287"/>
            <a:ext cx="1872208" cy="504056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1400" dirty="0" smtClean="0">
                <a:solidFill>
                  <a:schemeClr val="bg1"/>
                </a:solidFill>
              </a:rPr>
              <a:t>Obtain historical information</a:t>
            </a:r>
          </a:p>
        </p:txBody>
      </p:sp>
      <p:cxnSp>
        <p:nvCxnSpPr>
          <p:cNvPr id="13" name="7 Conector recto de flecha"/>
          <p:cNvCxnSpPr>
            <a:stCxn id="11" idx="2"/>
            <a:endCxn id="12" idx="0"/>
          </p:cNvCxnSpPr>
          <p:nvPr/>
        </p:nvCxnSpPr>
        <p:spPr bwMode="auto">
          <a:xfrm>
            <a:off x="2234853" y="2185117"/>
            <a:ext cx="0" cy="27717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4" name="13 Rectángulo redondeado"/>
          <p:cNvSpPr/>
          <p:nvPr/>
        </p:nvSpPr>
        <p:spPr bwMode="auto">
          <a:xfrm>
            <a:off x="3603005" y="901354"/>
            <a:ext cx="1872207" cy="504055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1400" dirty="0" smtClean="0">
                <a:solidFill>
                  <a:schemeClr val="bg1"/>
                </a:solidFill>
              </a:rPr>
              <a:t>Load instruments information</a:t>
            </a:r>
            <a:endParaRPr kumimoji="0" lang="es-MX" sz="140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cxnSp>
        <p:nvCxnSpPr>
          <p:cNvPr id="15" name="14 Conector recto de flecha"/>
          <p:cNvCxnSpPr>
            <a:stCxn id="14" idx="2"/>
            <a:endCxn id="11" idx="0"/>
          </p:cNvCxnSpPr>
          <p:nvPr/>
        </p:nvCxnSpPr>
        <p:spPr bwMode="auto">
          <a:xfrm rot="5400000">
            <a:off x="3218582" y="421680"/>
            <a:ext cx="336798" cy="2304256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6" name="22 Rectángulo redondeado"/>
          <p:cNvSpPr/>
          <p:nvPr/>
        </p:nvSpPr>
        <p:spPr bwMode="auto">
          <a:xfrm>
            <a:off x="1154733" y="3182367"/>
            <a:ext cx="2160240" cy="720080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MX" sz="1400" dirty="0">
                <a:solidFill>
                  <a:schemeClr val="bg1"/>
                </a:solidFill>
              </a:rPr>
              <a:t>Estimation of model parameters:</a:t>
            </a:r>
          </a:p>
          <a:p>
            <a:pPr algn="ctr"/>
            <a:r>
              <a:rPr lang="es-MX" sz="1400" dirty="0" smtClean="0">
                <a:solidFill>
                  <a:schemeClr val="bg1"/>
                </a:solidFill>
              </a:rPr>
              <a:t>E(R</a:t>
            </a:r>
            <a:r>
              <a:rPr lang="es-MX" sz="1400" baseline="-25000" dirty="0" smtClean="0">
                <a:solidFill>
                  <a:schemeClr val="bg1"/>
                </a:solidFill>
              </a:rPr>
              <a:t>i</a:t>
            </a:r>
            <a:r>
              <a:rPr lang="es-MX" sz="1400" dirty="0" smtClean="0">
                <a:solidFill>
                  <a:schemeClr val="bg1"/>
                </a:solidFill>
              </a:rPr>
              <a:t>), Cov</a:t>
            </a:r>
            <a:r>
              <a:rPr lang="es-MX" sz="1400" baseline="-25000" dirty="0" smtClean="0">
                <a:solidFill>
                  <a:schemeClr val="bg1"/>
                </a:solidFill>
              </a:rPr>
              <a:t>t</a:t>
            </a:r>
            <a:r>
              <a:rPr lang="es-MX" sz="1400" dirty="0" smtClean="0">
                <a:solidFill>
                  <a:schemeClr val="bg1"/>
                </a:solidFill>
              </a:rPr>
              <a:t>(R</a:t>
            </a:r>
            <a:r>
              <a:rPr lang="es-MX" sz="1400" baseline="-25000" dirty="0" smtClean="0">
                <a:solidFill>
                  <a:schemeClr val="bg1"/>
                </a:solidFill>
              </a:rPr>
              <a:t>i</a:t>
            </a:r>
            <a:r>
              <a:rPr lang="es-MX" sz="1400" dirty="0" smtClean="0">
                <a:solidFill>
                  <a:schemeClr val="bg1"/>
                </a:solidFill>
              </a:rPr>
              <a:t>,R</a:t>
            </a:r>
            <a:r>
              <a:rPr lang="es-MX" sz="1400" baseline="-25000" dirty="0" smtClean="0">
                <a:solidFill>
                  <a:schemeClr val="bg1"/>
                </a:solidFill>
              </a:rPr>
              <a:t>j</a:t>
            </a:r>
            <a:r>
              <a:rPr lang="es-MX" sz="1400" dirty="0">
                <a:solidFill>
                  <a:schemeClr val="bg1"/>
                </a:solidFill>
              </a:rPr>
              <a:t>)</a:t>
            </a:r>
          </a:p>
        </p:txBody>
      </p:sp>
      <p:cxnSp>
        <p:nvCxnSpPr>
          <p:cNvPr id="17" name="23 Conector recto de flecha"/>
          <p:cNvCxnSpPr>
            <a:stCxn id="12" idx="2"/>
            <a:endCxn id="16" idx="0"/>
          </p:cNvCxnSpPr>
          <p:nvPr/>
        </p:nvCxnSpPr>
        <p:spPr bwMode="auto">
          <a:xfrm>
            <a:off x="2234853" y="2966343"/>
            <a:ext cx="0" cy="216024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8" name="34 Rectángulo redondeado"/>
          <p:cNvSpPr/>
          <p:nvPr/>
        </p:nvSpPr>
        <p:spPr bwMode="auto">
          <a:xfrm>
            <a:off x="5475213" y="1742207"/>
            <a:ext cx="1584176" cy="504056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1400" dirty="0" smtClean="0">
                <a:solidFill>
                  <a:schemeClr val="bg1"/>
                </a:solidFill>
              </a:rPr>
              <a:t>Identify portfolio’s exposure</a:t>
            </a:r>
            <a:endParaRPr kumimoji="0" lang="es-MX" sz="140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cxnSp>
        <p:nvCxnSpPr>
          <p:cNvPr id="19" name="35 Conector recto de flecha"/>
          <p:cNvCxnSpPr>
            <a:stCxn id="14" idx="2"/>
            <a:endCxn id="18" idx="0"/>
          </p:cNvCxnSpPr>
          <p:nvPr/>
        </p:nvCxnSpPr>
        <p:spPr bwMode="auto">
          <a:xfrm rot="16200000" flipH="1">
            <a:off x="5234806" y="709712"/>
            <a:ext cx="336798" cy="1728192"/>
          </a:xfrm>
          <a:prstGeom prst="bentConnector3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0" name="13 Rectángulo redondeado"/>
          <p:cNvSpPr/>
          <p:nvPr/>
        </p:nvSpPr>
        <p:spPr bwMode="auto">
          <a:xfrm>
            <a:off x="578669" y="901353"/>
            <a:ext cx="1872207" cy="504055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sz="1400" dirty="0" smtClean="0">
                <a:solidFill>
                  <a:schemeClr val="bg1"/>
                </a:solidFill>
              </a:rPr>
              <a:t>Portfolio specification</a:t>
            </a:r>
            <a:endParaRPr kumimoji="0" lang="es-MX" sz="140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cxnSp>
        <p:nvCxnSpPr>
          <p:cNvPr id="21" name="14 Conector recto de flecha"/>
          <p:cNvCxnSpPr>
            <a:stCxn id="20" idx="3"/>
            <a:endCxn id="14" idx="1"/>
          </p:cNvCxnSpPr>
          <p:nvPr/>
        </p:nvCxnSpPr>
        <p:spPr bwMode="auto">
          <a:xfrm>
            <a:off x="2450876" y="1153381"/>
            <a:ext cx="1152129" cy="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2" name="22 Rectángulo redondeado"/>
          <p:cNvSpPr/>
          <p:nvPr/>
        </p:nvSpPr>
        <p:spPr bwMode="auto">
          <a:xfrm>
            <a:off x="1442765" y="4190479"/>
            <a:ext cx="1584176" cy="576064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MX" sz="1400" dirty="0" smtClean="0">
                <a:solidFill>
                  <a:schemeClr val="bg1"/>
                </a:solidFill>
              </a:rPr>
              <a:t>Simulation of risk factors</a:t>
            </a:r>
            <a:endParaRPr lang="es-MX" sz="1400" dirty="0">
              <a:solidFill>
                <a:schemeClr val="bg1"/>
              </a:solidFill>
            </a:endParaRPr>
          </a:p>
        </p:txBody>
      </p:sp>
      <p:sp>
        <p:nvSpPr>
          <p:cNvPr id="23" name="22 Rectángulo redondeado"/>
          <p:cNvSpPr/>
          <p:nvPr/>
        </p:nvSpPr>
        <p:spPr bwMode="auto">
          <a:xfrm>
            <a:off x="3891037" y="2462287"/>
            <a:ext cx="1944216" cy="504056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MX" sz="1400" dirty="0" smtClean="0">
                <a:solidFill>
                  <a:schemeClr val="bg1"/>
                </a:solidFill>
              </a:rPr>
              <a:t>Portfolio valuation under current prices</a:t>
            </a:r>
            <a:endParaRPr lang="es-MX" sz="1400" dirty="0">
              <a:solidFill>
                <a:schemeClr val="bg1"/>
              </a:solidFill>
            </a:endParaRPr>
          </a:p>
        </p:txBody>
      </p:sp>
      <p:sp>
        <p:nvSpPr>
          <p:cNvPr id="24" name="22 Rectángulo redondeado"/>
          <p:cNvSpPr/>
          <p:nvPr/>
        </p:nvSpPr>
        <p:spPr bwMode="auto">
          <a:xfrm>
            <a:off x="6483325" y="4190479"/>
            <a:ext cx="2136800" cy="576064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MX" sz="1400" dirty="0" smtClean="0">
                <a:solidFill>
                  <a:schemeClr val="bg1"/>
                </a:solidFill>
              </a:rPr>
              <a:t>Portfolio valuation under simulated scenarios</a:t>
            </a:r>
            <a:endParaRPr lang="es-MX" sz="1400" dirty="0">
              <a:solidFill>
                <a:schemeClr val="bg1"/>
              </a:solidFill>
            </a:endParaRPr>
          </a:p>
        </p:txBody>
      </p:sp>
      <p:cxnSp>
        <p:nvCxnSpPr>
          <p:cNvPr id="25" name="23 Conector recto de flecha"/>
          <p:cNvCxnSpPr>
            <a:stCxn id="12" idx="3"/>
            <a:endCxn id="23" idx="1"/>
          </p:cNvCxnSpPr>
          <p:nvPr/>
        </p:nvCxnSpPr>
        <p:spPr bwMode="auto">
          <a:xfrm>
            <a:off x="3170957" y="2714315"/>
            <a:ext cx="720080" cy="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6" name="22 Rectángulo redondeado"/>
          <p:cNvSpPr/>
          <p:nvPr/>
        </p:nvSpPr>
        <p:spPr bwMode="auto">
          <a:xfrm>
            <a:off x="4179069" y="5054575"/>
            <a:ext cx="1368152" cy="432048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MX" sz="1400" dirty="0" smtClean="0">
                <a:solidFill>
                  <a:schemeClr val="bg1"/>
                </a:solidFill>
              </a:rPr>
              <a:t>Profit &amp; Losses</a:t>
            </a:r>
          </a:p>
          <a:p>
            <a:pPr algn="ctr"/>
            <a:r>
              <a:rPr lang="es-MX" sz="1400" dirty="0" smtClean="0">
                <a:solidFill>
                  <a:schemeClr val="bg1"/>
                </a:solidFill>
              </a:rPr>
              <a:t>Distribution</a:t>
            </a:r>
            <a:endParaRPr lang="es-MX" sz="1400" dirty="0">
              <a:solidFill>
                <a:schemeClr val="bg1"/>
              </a:solidFill>
            </a:endParaRPr>
          </a:p>
        </p:txBody>
      </p:sp>
      <p:cxnSp>
        <p:nvCxnSpPr>
          <p:cNvPr id="27" name="23 Conector recto de flecha"/>
          <p:cNvCxnSpPr>
            <a:stCxn id="22" idx="3"/>
            <a:endCxn id="24" idx="1"/>
          </p:cNvCxnSpPr>
          <p:nvPr/>
        </p:nvCxnSpPr>
        <p:spPr bwMode="auto">
          <a:xfrm>
            <a:off x="3026941" y="4478511"/>
            <a:ext cx="3456384" cy="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8" name="44 Conector recto de flecha"/>
          <p:cNvCxnSpPr>
            <a:stCxn id="18" idx="2"/>
            <a:endCxn id="24" idx="0"/>
          </p:cNvCxnSpPr>
          <p:nvPr/>
        </p:nvCxnSpPr>
        <p:spPr bwMode="auto">
          <a:xfrm rot="16200000" flipH="1">
            <a:off x="5937405" y="2576159"/>
            <a:ext cx="1944216" cy="1284424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9" name="Elbow Connector 28"/>
          <p:cNvCxnSpPr>
            <a:stCxn id="18" idx="2"/>
            <a:endCxn id="23" idx="0"/>
          </p:cNvCxnSpPr>
          <p:nvPr/>
        </p:nvCxnSpPr>
        <p:spPr bwMode="auto">
          <a:xfrm rot="5400000">
            <a:off x="5457211" y="1652197"/>
            <a:ext cx="216024" cy="1404156"/>
          </a:xfrm>
          <a:prstGeom prst="bentConnector3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/>
            <a:tailEnd type="triangle"/>
          </a:ln>
          <a:effectLst/>
        </p:spPr>
      </p:cxnSp>
      <p:cxnSp>
        <p:nvCxnSpPr>
          <p:cNvPr id="30" name="23 Conector recto de flecha"/>
          <p:cNvCxnSpPr>
            <a:stCxn id="16" idx="2"/>
            <a:endCxn id="22" idx="0"/>
          </p:cNvCxnSpPr>
          <p:nvPr/>
        </p:nvCxnSpPr>
        <p:spPr bwMode="auto">
          <a:xfrm>
            <a:off x="2234853" y="3902447"/>
            <a:ext cx="0" cy="288032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1" name="22 Rectángulo redondeado"/>
          <p:cNvSpPr/>
          <p:nvPr/>
        </p:nvSpPr>
        <p:spPr bwMode="auto">
          <a:xfrm>
            <a:off x="6641554" y="5375498"/>
            <a:ext cx="1944216" cy="576064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MX" sz="1400" dirty="0" smtClean="0">
                <a:solidFill>
                  <a:schemeClr val="bg1"/>
                </a:solidFill>
              </a:rPr>
              <a:t>Market Risk Measures:</a:t>
            </a:r>
          </a:p>
          <a:p>
            <a:pPr algn="ctr"/>
            <a:r>
              <a:rPr lang="es-MX" sz="1400" dirty="0" smtClean="0">
                <a:solidFill>
                  <a:schemeClr val="bg1"/>
                </a:solidFill>
              </a:rPr>
              <a:t>VaR , CVaR</a:t>
            </a:r>
            <a:endParaRPr lang="es-MX" sz="1400" dirty="0">
              <a:solidFill>
                <a:schemeClr val="bg1"/>
              </a:solidFill>
            </a:endParaRPr>
          </a:p>
        </p:txBody>
      </p:sp>
      <p:cxnSp>
        <p:nvCxnSpPr>
          <p:cNvPr id="32" name="23 Conector recto de flecha"/>
          <p:cNvCxnSpPr>
            <a:stCxn id="23" idx="2"/>
            <a:endCxn id="26" idx="0"/>
          </p:cNvCxnSpPr>
          <p:nvPr/>
        </p:nvCxnSpPr>
        <p:spPr bwMode="auto">
          <a:xfrm>
            <a:off x="4863145" y="2966343"/>
            <a:ext cx="0" cy="2088232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3" name="Elbow Connector 32"/>
          <p:cNvCxnSpPr>
            <a:stCxn id="24" idx="2"/>
            <a:endCxn id="26" idx="0"/>
          </p:cNvCxnSpPr>
          <p:nvPr/>
        </p:nvCxnSpPr>
        <p:spPr bwMode="auto">
          <a:xfrm rot="5400000">
            <a:off x="6063419" y="3566269"/>
            <a:ext cx="288032" cy="2688580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/>
            <a:tailEnd type="triangle"/>
          </a:ln>
          <a:effectLst/>
        </p:spPr>
      </p:cxnSp>
      <p:cxnSp>
        <p:nvCxnSpPr>
          <p:cNvPr id="34" name="23 Conector recto de flecha"/>
          <p:cNvCxnSpPr>
            <a:stCxn id="26" idx="2"/>
            <a:endCxn id="31" idx="1"/>
          </p:cNvCxnSpPr>
          <p:nvPr/>
        </p:nvCxnSpPr>
        <p:spPr bwMode="auto">
          <a:xfrm rot="16200000" flipH="1">
            <a:off x="5663896" y="4685871"/>
            <a:ext cx="176907" cy="1778409"/>
          </a:xfrm>
          <a:prstGeom prst="bentConnector2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285702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81551"/>
            <a:ext cx="7464425" cy="551949"/>
          </a:xfrm>
        </p:spPr>
        <p:txBody>
          <a:bodyPr>
            <a:noAutofit/>
          </a:bodyPr>
          <a:lstStyle/>
          <a:p>
            <a:r>
              <a:rPr lang="en-US" sz="3200" dirty="0" err="1" smtClean="0"/>
              <a:t>IPython</a:t>
            </a:r>
            <a:r>
              <a:rPr lang="en-US" sz="3200" dirty="0" smtClean="0"/>
              <a:t> notebook implementation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194175" cy="40005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This project implemented </a:t>
            </a:r>
            <a:r>
              <a:rPr lang="en-US" dirty="0" err="1" smtClean="0"/>
              <a:t>RiskMetrics</a:t>
            </a:r>
            <a:r>
              <a:rPr lang="en-US" dirty="0" smtClean="0"/>
              <a:t> methodology in </a:t>
            </a:r>
            <a:r>
              <a:rPr lang="en-US" dirty="0" err="1" smtClean="0"/>
              <a:t>IPython</a:t>
            </a:r>
            <a:r>
              <a:rPr lang="en-US" dirty="0" smtClean="0"/>
              <a:t> notebook.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Data Loading</a:t>
            </a:r>
          </a:p>
          <a:p>
            <a:r>
              <a:rPr lang="en-US" dirty="0" smtClean="0"/>
              <a:t>Portfolio loading</a:t>
            </a:r>
          </a:p>
          <a:p>
            <a:r>
              <a:rPr lang="en-US" dirty="0" smtClean="0"/>
              <a:t>Simulation of risk factors (scenarios)</a:t>
            </a:r>
          </a:p>
          <a:p>
            <a:r>
              <a:rPr lang="en-US" dirty="0" smtClean="0"/>
              <a:t>Cash flows identification</a:t>
            </a:r>
          </a:p>
          <a:p>
            <a:r>
              <a:rPr lang="en-US" dirty="0" smtClean="0"/>
              <a:t>Portfolio Valuation</a:t>
            </a:r>
          </a:p>
          <a:p>
            <a:r>
              <a:rPr lang="en-US" dirty="0" smtClean="0"/>
              <a:t>P&amp;L calculation</a:t>
            </a:r>
          </a:p>
          <a:p>
            <a:r>
              <a:rPr lang="en-US" dirty="0" smtClean="0"/>
              <a:t>Estimation of Value-at-Risk</a:t>
            </a:r>
          </a:p>
          <a:p>
            <a:endParaRPr lang="en-US" dirty="0" smtClean="0"/>
          </a:p>
          <a:p>
            <a:r>
              <a:rPr lang="en-US" dirty="0" smtClean="0"/>
              <a:t>Back testing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0"/>
          </p:nvPr>
        </p:nvSpPr>
        <p:spPr>
          <a:xfrm>
            <a:off x="4651375" y="1524000"/>
            <a:ext cx="3952875" cy="4000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Benefits</a:t>
            </a:r>
            <a:endParaRPr lang="en-US" dirty="0" smtClean="0"/>
          </a:p>
          <a:p>
            <a:r>
              <a:rPr lang="en-US" dirty="0" smtClean="0"/>
              <a:t>Indexing properties</a:t>
            </a:r>
          </a:p>
          <a:p>
            <a:r>
              <a:rPr lang="en-US" dirty="0" smtClean="0"/>
              <a:t>Time Series attributes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Problems</a:t>
            </a:r>
          </a:p>
          <a:p>
            <a:r>
              <a:rPr lang="en-US" dirty="0" smtClean="0"/>
              <a:t>Visualization of big data frames</a:t>
            </a:r>
          </a:p>
          <a:p>
            <a:r>
              <a:rPr lang="en-US" dirty="0" smtClean="0"/>
              <a:t>Plotting customization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 smtClean="0"/>
              <a:t>Implementatio</a:t>
            </a:r>
            <a:r>
              <a:rPr lang="en-US" dirty="0"/>
              <a:t>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4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 smtClean="0"/>
              <a:t>IPython</a:t>
            </a:r>
            <a:r>
              <a:rPr lang="en-US" dirty="0" smtClean="0"/>
              <a:t> Notebook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172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81551"/>
            <a:ext cx="7464425" cy="551949"/>
          </a:xfrm>
        </p:spPr>
        <p:txBody>
          <a:bodyPr>
            <a:noAutofit/>
          </a:bodyPr>
          <a:lstStyle/>
          <a:p>
            <a:r>
              <a:rPr lang="en-US" sz="3200" dirty="0" smtClean="0"/>
              <a:t>Value-at-Risk Estimation</a:t>
            </a:r>
            <a:endParaRPr lang="en-US" sz="3200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509490911"/>
              </p:ext>
            </p:extLst>
          </p:nvPr>
        </p:nvGraphicFramePr>
        <p:xfrm>
          <a:off x="347456" y="2350522"/>
          <a:ext cx="299689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4012"/>
                <a:gridCol w="23228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Level</a:t>
                      </a:r>
                    </a:p>
                    <a:p>
                      <a:pPr algn="ctr"/>
                      <a:r>
                        <a:rPr lang="en-US" dirty="0" smtClean="0"/>
                        <a:t>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Portfolio Value-at-Risk</a:t>
                      </a:r>
                    </a:p>
                    <a:p>
                      <a:pPr algn="ctr"/>
                      <a:r>
                        <a:rPr lang="en-US" dirty="0" smtClean="0"/>
                        <a:t>(USD)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60,336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74,573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92,676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106,956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VaR</a:t>
            </a:r>
            <a:r>
              <a:rPr lang="en-US" dirty="0" smtClean="0"/>
              <a:t> estimation</a:t>
            </a:r>
            <a:endParaRPr lang="en-US" dirty="0"/>
          </a:p>
        </p:txBody>
      </p:sp>
      <p:pic>
        <p:nvPicPr>
          <p:cNvPr id="8" name="Content Placeholder 6" descr="pl_portfolio.png"/>
          <p:cNvPicPr>
            <a:picLocks noGrp="1" noChangeAspect="1"/>
          </p:cNvPicPr>
          <p:nvPr>
            <p:ph sz="half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90" t="7371" r="8191" b="5225"/>
          <a:stretch/>
        </p:blipFill>
        <p:spPr>
          <a:xfrm>
            <a:off x="3590172" y="1677748"/>
            <a:ext cx="5314519" cy="4045419"/>
          </a:xfrm>
        </p:spPr>
      </p:pic>
      <p:sp>
        <p:nvSpPr>
          <p:cNvPr id="7" name="TextBox 6"/>
          <p:cNvSpPr txBox="1"/>
          <p:nvPr/>
        </p:nvSpPr>
        <p:spPr>
          <a:xfrm>
            <a:off x="5831592" y="5616899"/>
            <a:ext cx="114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P&amp;L (USD)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307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81551"/>
            <a:ext cx="7464425" cy="551949"/>
          </a:xfrm>
        </p:spPr>
        <p:txBody>
          <a:bodyPr>
            <a:noAutofit/>
          </a:bodyPr>
          <a:lstStyle/>
          <a:p>
            <a:r>
              <a:rPr lang="en-US" sz="3200" dirty="0" smtClean="0"/>
              <a:t>Back testing</a:t>
            </a:r>
            <a:endParaRPr lang="en-US" sz="3200" dirty="0"/>
          </a:p>
        </p:txBody>
      </p:sp>
      <p:pic>
        <p:nvPicPr>
          <p:cNvPr id="9" name="Content Placeholder 8" descr="backtesting.png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2" t="6978" r="7505" b="6008"/>
          <a:stretch/>
        </p:blipFill>
        <p:spPr>
          <a:xfrm>
            <a:off x="250841" y="1473910"/>
            <a:ext cx="8666503" cy="4076778"/>
          </a:xfrm>
        </p:spPr>
      </p:pic>
      <p:sp>
        <p:nvSpPr>
          <p:cNvPr id="5" name="Content Placeholder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 smtClean="0"/>
              <a:t>Back testing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2013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93558" y="5541993"/>
            <a:ext cx="629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2712" y="2985261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186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Research question and Audience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57200" y="2097755"/>
            <a:ext cx="4120679" cy="2823496"/>
          </a:xfrm>
        </p:spPr>
        <p:txBody>
          <a:bodyPr>
            <a:normAutofit/>
          </a:bodyPr>
          <a:lstStyle/>
          <a:p>
            <a:r>
              <a:rPr lang="en-US" sz="2000" b="1" dirty="0" smtClean="0"/>
              <a:t>Objective</a:t>
            </a:r>
          </a:p>
          <a:p>
            <a:pPr marL="0" indent="0">
              <a:buNone/>
            </a:pPr>
            <a:r>
              <a:rPr lang="en-US" sz="2000" dirty="0" smtClean="0"/>
              <a:t>Estimate </a:t>
            </a:r>
            <a:r>
              <a:rPr lang="en-US" sz="2000" dirty="0" smtClean="0"/>
              <a:t>the maximum loss generated by fluctuation in market prices for a </a:t>
            </a:r>
            <a:r>
              <a:rPr lang="en-US" sz="2000" b="1" dirty="0" smtClean="0"/>
              <a:t>portfolio</a:t>
            </a:r>
            <a:r>
              <a:rPr lang="en-US" sz="2000" dirty="0" smtClean="0"/>
              <a:t> comprised with </a:t>
            </a:r>
            <a:r>
              <a:rPr lang="en-US" sz="2000" b="1" dirty="0" smtClean="0"/>
              <a:t>Fixed-Income </a:t>
            </a:r>
            <a:r>
              <a:rPr lang="en-US" sz="2000" dirty="0" smtClean="0"/>
              <a:t>instruments and spot position in several foreign </a:t>
            </a:r>
            <a:r>
              <a:rPr lang="en-US" sz="2000" b="1" dirty="0" smtClean="0"/>
              <a:t>currencies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0"/>
          </p:nvPr>
        </p:nvSpPr>
        <p:spPr>
          <a:xfrm>
            <a:off x="4577879" y="2097754"/>
            <a:ext cx="4060515" cy="2823497"/>
          </a:xfrm>
        </p:spPr>
        <p:txBody>
          <a:bodyPr>
            <a:normAutofit/>
          </a:bodyPr>
          <a:lstStyle/>
          <a:p>
            <a:r>
              <a:rPr lang="en-US" sz="2000" b="1" dirty="0" smtClean="0"/>
              <a:t>Audience</a:t>
            </a:r>
          </a:p>
          <a:p>
            <a:pPr marL="0" indent="0">
              <a:buNone/>
            </a:pPr>
            <a:r>
              <a:rPr lang="en-US" sz="2000" dirty="0" smtClean="0"/>
              <a:t>Portfolio </a:t>
            </a:r>
            <a:r>
              <a:rPr lang="en-US" sz="2000" dirty="0" smtClean="0"/>
              <a:t>managers, Investors, Investment banks, regulators and general public with interest to invest in the fixed-income and currency markets.</a:t>
            </a:r>
            <a:endParaRPr lang="en-US" sz="2000" dirty="0"/>
          </a:p>
        </p:txBody>
      </p:sp>
      <p:sp>
        <p:nvSpPr>
          <p:cNvPr id="9" name="Content Placeholder 8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Objective and Audience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150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2051"/>
            <a:ext cx="7464425" cy="580260"/>
          </a:xfrm>
        </p:spPr>
        <p:txBody>
          <a:bodyPr>
            <a:noAutofit/>
          </a:bodyPr>
          <a:lstStyle/>
          <a:p>
            <a:r>
              <a:rPr lang="en-US" sz="3200" dirty="0" smtClean="0"/>
              <a:t>Exposure identification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097755"/>
            <a:ext cx="4261778" cy="2823496"/>
          </a:xfrm>
        </p:spPr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b="1" dirty="0" smtClean="0"/>
              <a:t>Fixed</a:t>
            </a:r>
            <a:r>
              <a:rPr lang="en-US" sz="1800" b="1" dirty="0" smtClean="0"/>
              <a:t>-Income </a:t>
            </a:r>
            <a:r>
              <a:rPr lang="en-US" sz="1800" b="1" dirty="0" smtClean="0"/>
              <a:t>instruments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Price=PV of bond </a:t>
            </a:r>
            <a:r>
              <a:rPr lang="en-US" sz="1800" dirty="0" smtClean="0"/>
              <a:t>cash </a:t>
            </a:r>
            <a:r>
              <a:rPr lang="en-US" sz="1800" dirty="0" smtClean="0"/>
              <a:t>flows: coupon + principal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where:</a:t>
            </a:r>
            <a:endParaRPr lang="en-US" sz="18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>
          <a:xfrm>
            <a:off x="4718978" y="2097754"/>
            <a:ext cx="4091871" cy="2823497"/>
          </a:xfrm>
        </p:spPr>
        <p:txBody>
          <a:bodyPr>
            <a:normAutofit/>
          </a:bodyPr>
          <a:lstStyle/>
          <a:p>
            <a:pPr marL="285750" indent="-285750"/>
            <a:r>
              <a:rPr lang="en-US" sz="1800" b="1" dirty="0"/>
              <a:t>Spot </a:t>
            </a:r>
            <a:r>
              <a:rPr lang="en-US" sz="1800" b="1" dirty="0" smtClean="0"/>
              <a:t>position </a:t>
            </a:r>
            <a:r>
              <a:rPr lang="en-US" sz="1800" b="1" dirty="0"/>
              <a:t>in </a:t>
            </a:r>
            <a:r>
              <a:rPr lang="en-US" sz="1800" b="1" dirty="0" smtClean="0"/>
              <a:t>currencies</a:t>
            </a:r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The </a:t>
            </a:r>
            <a:r>
              <a:rPr lang="en-US" sz="1800" dirty="0"/>
              <a:t>risk exposure of these positions are function of the exchange rate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Bonds denominated </a:t>
            </a:r>
            <a:r>
              <a:rPr lang="en-US" sz="1800" dirty="0"/>
              <a:t>in foreign exchange are also under the effect of this factor.</a:t>
            </a:r>
            <a:endParaRPr lang="en-US" sz="1800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Model specification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239000" y="6524625"/>
            <a:ext cx="1905000" cy="180975"/>
          </a:xfrm>
          <a:prstGeom prst="rect">
            <a:avLst/>
          </a:prstGeom>
        </p:spPr>
        <p:txBody>
          <a:bodyPr/>
          <a:lstStyle/>
          <a:p>
            <a:fld id="{FED0A56B-8A68-450E-A6EB-80F5A3BFCFE2}" type="slidenum">
              <a:rPr lang="es-ES" smtClean="0"/>
              <a:pPr/>
              <a:t>3</a:t>
            </a:fld>
            <a:endParaRPr lang="es-ES"/>
          </a:p>
        </p:txBody>
      </p:sp>
      <p:pic>
        <p:nvPicPr>
          <p:cNvPr id="7" name="Picture 6" descr="Screen Shot 2014-02-23 at 6.24.22 PM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602" y="3393040"/>
            <a:ext cx="1728192" cy="808063"/>
          </a:xfrm>
          <a:prstGeom prst="rect">
            <a:avLst/>
          </a:prstGeom>
        </p:spPr>
      </p:pic>
      <p:pic>
        <p:nvPicPr>
          <p:cNvPr id="9" name="Picture 8" descr="Screen Shot 2014-02-23 at 6.25.1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832" y="4263823"/>
            <a:ext cx="1368152" cy="413453"/>
          </a:xfrm>
          <a:prstGeom prst="rect">
            <a:avLst/>
          </a:prstGeom>
        </p:spPr>
      </p:pic>
      <p:pic>
        <p:nvPicPr>
          <p:cNvPr id="10" name="Picture 9" descr="Screen Shot 2014-03-18 at 2.45.50 PM.pn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202" y="4408476"/>
            <a:ext cx="2682101" cy="138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08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2051"/>
            <a:ext cx="7464425" cy="580260"/>
          </a:xfrm>
        </p:spPr>
        <p:txBody>
          <a:bodyPr>
            <a:noAutofit/>
          </a:bodyPr>
          <a:lstStyle/>
          <a:p>
            <a:r>
              <a:rPr lang="en-US" sz="3200" dirty="0"/>
              <a:t>Risk Factor </a:t>
            </a:r>
            <a:r>
              <a:rPr lang="en-US" sz="3200" dirty="0" smtClean="0"/>
              <a:t>dynamics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097755"/>
            <a:ext cx="4261778" cy="2823496"/>
          </a:xfrm>
        </p:spPr>
        <p:txBody>
          <a:bodyPr>
            <a:noAutofit/>
          </a:bodyPr>
          <a:lstStyle/>
          <a:p>
            <a:r>
              <a:rPr lang="en-US" sz="1800" dirty="0" smtClean="0"/>
              <a:t>Factors </a:t>
            </a:r>
            <a:r>
              <a:rPr lang="en-US" sz="1800" dirty="0"/>
              <a:t>driving the prices of financial </a:t>
            </a:r>
            <a:r>
              <a:rPr lang="en-US" sz="1800" dirty="0" smtClean="0"/>
              <a:t>securities in the portfolio are </a:t>
            </a:r>
            <a:r>
              <a:rPr lang="en-US" sz="1800" b="1" dirty="0" smtClean="0"/>
              <a:t>zero-coupon interest rates</a:t>
            </a:r>
            <a:r>
              <a:rPr lang="en-US" sz="1800" dirty="0" smtClean="0"/>
              <a:t> and </a:t>
            </a:r>
            <a:r>
              <a:rPr lang="en-US" sz="1800" b="1" dirty="0"/>
              <a:t>foreign exchange </a:t>
            </a:r>
            <a:r>
              <a:rPr lang="en-US" sz="1800" b="1" dirty="0" smtClean="0"/>
              <a:t>rates</a:t>
            </a:r>
            <a:r>
              <a:rPr lang="en-US" sz="1800" dirty="0" smtClean="0"/>
              <a:t>.</a:t>
            </a:r>
          </a:p>
          <a:p>
            <a:endParaRPr lang="en-US" sz="1800" dirty="0"/>
          </a:p>
          <a:p>
            <a:r>
              <a:rPr lang="en-US" sz="1800" dirty="0" smtClean="0"/>
              <a:t>We suppose that the </a:t>
            </a:r>
            <a:r>
              <a:rPr lang="en-US" sz="1800" dirty="0"/>
              <a:t>process generating the changes for the </a:t>
            </a:r>
            <a:r>
              <a:rPr lang="en-US" sz="1800" dirty="0" err="1"/>
              <a:t>i-th</a:t>
            </a:r>
            <a:r>
              <a:rPr lang="en-US" sz="1800" dirty="0"/>
              <a:t> risk factor can be written as:</a:t>
            </a:r>
          </a:p>
          <a:p>
            <a:endParaRPr lang="en-US" sz="18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0"/>
          </p:nvPr>
        </p:nvSpPr>
        <p:spPr>
          <a:xfrm>
            <a:off x="4718978" y="2097754"/>
            <a:ext cx="4091871" cy="28234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It follows that the return on each asset from time t to time </a:t>
            </a:r>
            <a:r>
              <a:rPr lang="en-US" sz="1400" dirty="0" err="1"/>
              <a:t>t+T</a:t>
            </a:r>
            <a:r>
              <a:rPr lang="en-US" sz="1400" dirty="0"/>
              <a:t> can be written as:</a:t>
            </a:r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 smtClean="0"/>
              <a:t>With: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Volatilities and covariances are estimated using a EWMA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Model specification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239000" y="6524625"/>
            <a:ext cx="1905000" cy="180975"/>
          </a:xfrm>
          <a:prstGeom prst="rect">
            <a:avLst/>
          </a:prstGeom>
        </p:spPr>
        <p:txBody>
          <a:bodyPr/>
          <a:lstStyle/>
          <a:p>
            <a:fld id="{FED0A56B-8A68-450E-A6EB-80F5A3BFCFE2}" type="slidenum">
              <a:rPr lang="es-ES" smtClean="0"/>
              <a:pPr/>
              <a:t>4</a:t>
            </a:fld>
            <a:endParaRPr lang="es-ES"/>
          </a:p>
        </p:txBody>
      </p:sp>
      <p:pic>
        <p:nvPicPr>
          <p:cNvPr id="12" name="Picture 11" descr="Screen Shot 2014-02-23 at 5.38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343" y="4842851"/>
            <a:ext cx="2188843" cy="641125"/>
          </a:xfrm>
          <a:prstGeom prst="rect">
            <a:avLst/>
          </a:prstGeom>
        </p:spPr>
      </p:pic>
      <p:pic>
        <p:nvPicPr>
          <p:cNvPr id="13" name="Picture 12" descr="Screen Shot 2014-02-23 at 5.39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014" y="2861719"/>
            <a:ext cx="4190487" cy="576064"/>
          </a:xfrm>
          <a:prstGeom prst="rect">
            <a:avLst/>
          </a:prstGeom>
        </p:spPr>
      </p:pic>
      <p:pic>
        <p:nvPicPr>
          <p:cNvPr id="15" name="Picture 14" descr="Screen Shot 2014-02-23 at 5.44.0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856" y="3854383"/>
            <a:ext cx="1593769" cy="337504"/>
          </a:xfrm>
          <a:prstGeom prst="rect">
            <a:avLst/>
          </a:prstGeom>
        </p:spPr>
      </p:pic>
      <p:pic>
        <p:nvPicPr>
          <p:cNvPr id="16" name="Picture 15" descr="Screen Shot 2014-03-18 at 2.31.11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954" y="4935660"/>
            <a:ext cx="25654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761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2051"/>
            <a:ext cx="7464425" cy="55194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194175" cy="40005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Treasury </a:t>
            </a:r>
            <a:r>
              <a:rPr lang="en-US" b="1" dirty="0"/>
              <a:t>Yield Curve Rates</a:t>
            </a:r>
          </a:p>
          <a:p>
            <a:endParaRPr lang="en-US" dirty="0" smtClean="0"/>
          </a:p>
          <a:p>
            <a:r>
              <a:rPr lang="en-US" dirty="0" smtClean="0"/>
              <a:t>Source: US Department of treasury</a:t>
            </a:r>
            <a:r>
              <a:rPr lang="en-US" dirty="0"/>
              <a:t>, Resource </a:t>
            </a:r>
            <a:r>
              <a:rPr lang="en-US" dirty="0" smtClean="0"/>
              <a:t>Center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://www.treasury.gov/resource-</a:t>
            </a:r>
            <a:r>
              <a:rPr lang="en-US" dirty="0" smtClean="0">
                <a:hlinkClick r:id="rId3"/>
              </a:rPr>
              <a:t>center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Daily quotes with the yield-to-maturity rates for terms covering: 3m, 6m, 1y, 2y,5y,…,30y</a:t>
            </a:r>
          </a:p>
          <a:p>
            <a:endParaRPr lang="en-US" dirty="0" smtClean="0"/>
          </a:p>
          <a:p>
            <a:r>
              <a:rPr lang="en-US" dirty="0" smtClean="0"/>
              <a:t>A xml file for each year 2006-2014</a:t>
            </a:r>
          </a:p>
          <a:p>
            <a:endParaRPr lang="en-US" dirty="0" smtClean="0"/>
          </a:p>
          <a:p>
            <a:r>
              <a:rPr lang="en-US" dirty="0" smtClean="0"/>
              <a:t>Data located in label text</a:t>
            </a:r>
          </a:p>
          <a:p>
            <a:endParaRPr lang="en-US" b="1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0"/>
          </p:nvPr>
        </p:nvSpPr>
        <p:spPr>
          <a:xfrm>
            <a:off x="4651375" y="1524000"/>
            <a:ext cx="3952875" cy="40005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Foreign Exchange Rates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Source: US Federal Reserve, data download program </a:t>
            </a:r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://www.federalreserve.gov/</a:t>
            </a:r>
            <a:r>
              <a:rPr lang="en-US" dirty="0" smtClean="0">
                <a:hlinkClick r:id="rId4"/>
              </a:rPr>
              <a:t>datadownload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Daily exchange rates for most of the currencies in the world.</a:t>
            </a:r>
          </a:p>
          <a:p>
            <a:endParaRPr lang="en-US" dirty="0"/>
          </a:p>
          <a:p>
            <a:r>
              <a:rPr lang="en-US" dirty="0" smtClean="0"/>
              <a:t>Zip file containing </a:t>
            </a:r>
            <a:r>
              <a:rPr lang="en-US" dirty="0"/>
              <a:t>o</a:t>
            </a:r>
            <a:r>
              <a:rPr lang="en-US" dirty="0" smtClean="0"/>
              <a:t>ne </a:t>
            </a:r>
            <a:r>
              <a:rPr lang="en-US" dirty="0" err="1" smtClean="0"/>
              <a:t>xlm</a:t>
            </a:r>
            <a:r>
              <a:rPr lang="en-US" dirty="0" smtClean="0"/>
              <a:t> file for historical data </a:t>
            </a:r>
          </a:p>
          <a:p>
            <a:endParaRPr lang="en-US" dirty="0"/>
          </a:p>
          <a:p>
            <a:r>
              <a:rPr lang="en-US" dirty="0" smtClean="0"/>
              <a:t>Data nested inside label attributes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 smtClean="0"/>
              <a:t>Implementatio</a:t>
            </a:r>
            <a:r>
              <a:rPr lang="en-US" dirty="0"/>
              <a:t>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/>
              <a:t>Data 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812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81551"/>
            <a:ext cx="7464425" cy="551949"/>
          </a:xfrm>
        </p:spPr>
        <p:txBody>
          <a:bodyPr>
            <a:noAutofit/>
          </a:bodyPr>
          <a:lstStyle/>
          <a:p>
            <a:r>
              <a:rPr lang="en-US" sz="3200" dirty="0" smtClean="0"/>
              <a:t>Currencies</a:t>
            </a:r>
            <a:endParaRPr lang="en-US" sz="3200" dirty="0"/>
          </a:p>
        </p:txBody>
      </p:sp>
      <p:pic>
        <p:nvPicPr>
          <p:cNvPr id="4" name="Content Placeholder 3" descr="Screen Shot 2014-03-17 at 12.45.13 AM.png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86" t="6976" r="14206" b="6507"/>
          <a:stretch/>
        </p:blipFill>
        <p:spPr>
          <a:xfrm>
            <a:off x="1661833" y="1333501"/>
            <a:ext cx="5785060" cy="4405346"/>
          </a:xfrm>
        </p:spPr>
      </p:pic>
      <p:sp>
        <p:nvSpPr>
          <p:cNvPr id="5" name="Content Placeholder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Implementation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Historical Data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93558" y="5604713"/>
            <a:ext cx="629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5035" y="3185607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USD per EUR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90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81551"/>
            <a:ext cx="7464425" cy="551949"/>
          </a:xfrm>
        </p:spPr>
        <p:txBody>
          <a:bodyPr>
            <a:noAutofit/>
          </a:bodyPr>
          <a:lstStyle/>
          <a:p>
            <a:r>
              <a:rPr lang="en-US" sz="3200" dirty="0" smtClean="0"/>
              <a:t>Currencies</a:t>
            </a:r>
            <a:endParaRPr lang="en-US" sz="3200" dirty="0"/>
          </a:p>
        </p:txBody>
      </p:sp>
      <p:pic>
        <p:nvPicPr>
          <p:cNvPr id="4" name="Content Placeholder 3" descr="Screen Shot 2014-03-17 at 12.44.57 AM.png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9" t="6976" r="15168" b="6815"/>
          <a:stretch/>
        </p:blipFill>
        <p:spPr>
          <a:xfrm>
            <a:off x="1677511" y="1333499"/>
            <a:ext cx="5690994" cy="4389667"/>
          </a:xfrm>
        </p:spPr>
      </p:pic>
      <p:sp>
        <p:nvSpPr>
          <p:cNvPr id="5" name="Content Placeholder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Implementation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Historical Data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93558" y="5604713"/>
            <a:ext cx="629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15035" y="3185607"/>
            <a:ext cx="139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USD per GBP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90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81551"/>
            <a:ext cx="7464425" cy="551949"/>
          </a:xfrm>
        </p:spPr>
        <p:txBody>
          <a:bodyPr>
            <a:noAutofit/>
          </a:bodyPr>
          <a:lstStyle/>
          <a:p>
            <a:r>
              <a:rPr lang="en-US" sz="3200" dirty="0" smtClean="0"/>
              <a:t>Treasury Rates</a:t>
            </a:r>
            <a:endParaRPr lang="en-US" sz="3200" dirty="0"/>
          </a:p>
        </p:txBody>
      </p:sp>
      <p:pic>
        <p:nvPicPr>
          <p:cNvPr id="8" name="Content Placeholder 7" descr="Screen Shot 2014-03-17 at 12.46.00 AM.png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4" t="6976" r="13821" b="6200"/>
          <a:stretch/>
        </p:blipFill>
        <p:spPr>
          <a:xfrm>
            <a:off x="1520735" y="1333500"/>
            <a:ext cx="5957514" cy="4421026"/>
          </a:xfrm>
        </p:spPr>
      </p:pic>
      <p:sp>
        <p:nvSpPr>
          <p:cNvPr id="5" name="Content Placeholder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Implementation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Historical Data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93558" y="5604713"/>
            <a:ext cx="629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38341" y="3185607"/>
            <a:ext cx="63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451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81551"/>
            <a:ext cx="7464425" cy="551949"/>
          </a:xfrm>
        </p:spPr>
        <p:txBody>
          <a:bodyPr>
            <a:noAutofit/>
          </a:bodyPr>
          <a:lstStyle/>
          <a:p>
            <a:r>
              <a:rPr lang="en-US" sz="3200" dirty="0" smtClean="0"/>
              <a:t>Treasury Rates</a:t>
            </a:r>
            <a:endParaRPr lang="en-US" sz="3200" dirty="0"/>
          </a:p>
        </p:txBody>
      </p:sp>
      <p:pic>
        <p:nvPicPr>
          <p:cNvPr id="7" name="Content Placeholder 6" descr="Screen Shot 2014-03-17 at 12.45.40 AM.png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7" t="6976" r="12474" b="6815"/>
          <a:stretch/>
        </p:blipFill>
        <p:spPr>
          <a:xfrm>
            <a:off x="1473700" y="1333500"/>
            <a:ext cx="6114291" cy="4389666"/>
          </a:xfrm>
        </p:spPr>
      </p:pic>
      <p:sp>
        <p:nvSpPr>
          <p:cNvPr id="5" name="Content Placeholder 4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Implementation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Historical Data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93558" y="5604713"/>
            <a:ext cx="629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38341" y="3185607"/>
            <a:ext cx="63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048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586</TotalTime>
  <Words>538</Words>
  <Application>Microsoft Macintosh PowerPoint</Application>
  <PresentationFormat>On-screen Show (4:3)</PresentationFormat>
  <Paragraphs>151</Paragraphs>
  <Slides>15</Slides>
  <Notes>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Custom Design</vt:lpstr>
      <vt:lpstr>Worksheet</vt:lpstr>
      <vt:lpstr>Risk measurement for portfolios in Fixed-income and Currency markets </vt:lpstr>
      <vt:lpstr>Research question and Audience</vt:lpstr>
      <vt:lpstr>Exposure identification</vt:lpstr>
      <vt:lpstr>Risk Factor dynamics</vt:lpstr>
      <vt:lpstr>Data set</vt:lpstr>
      <vt:lpstr>Currencies</vt:lpstr>
      <vt:lpstr>Currencies</vt:lpstr>
      <vt:lpstr>Treasury Rates</vt:lpstr>
      <vt:lpstr>Treasury Rates</vt:lpstr>
      <vt:lpstr>YTM to zero-coupon yields (Bootstrap method)</vt:lpstr>
      <vt:lpstr>Correlation estimation</vt:lpstr>
      <vt:lpstr>PowerPoint Presentation</vt:lpstr>
      <vt:lpstr>IPython notebook implementation</vt:lpstr>
      <vt:lpstr>Value-at-Risk Estimation</vt:lpstr>
      <vt:lpstr>Back testing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Laurie Frasier</dc:creator>
  <cp:lastModifiedBy>Christian Carmona</cp:lastModifiedBy>
  <cp:revision>65</cp:revision>
  <dcterms:created xsi:type="dcterms:W3CDTF">2013-01-15T19:08:57Z</dcterms:created>
  <dcterms:modified xsi:type="dcterms:W3CDTF">2014-03-18T22:11:05Z</dcterms:modified>
</cp:coreProperties>
</file>

<file path=docProps/thumbnail.jpeg>
</file>